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70" r:id="rId3"/>
    <p:sldId id="272" r:id="rId4"/>
    <p:sldId id="273" r:id="rId5"/>
    <p:sldId id="283" r:id="rId6"/>
    <p:sldId id="308" r:id="rId7"/>
    <p:sldId id="288" r:id="rId8"/>
    <p:sldId id="323" r:id="rId9"/>
    <p:sldId id="300" r:id="rId10"/>
    <p:sldId id="284" r:id="rId11"/>
    <p:sldId id="302" r:id="rId12"/>
    <p:sldId id="301" r:id="rId13"/>
    <p:sldId id="303" r:id="rId14"/>
    <p:sldId id="304" r:id="rId15"/>
    <p:sldId id="305" r:id="rId16"/>
    <p:sldId id="306" r:id="rId17"/>
    <p:sldId id="275" r:id="rId18"/>
    <p:sldId id="279" r:id="rId19"/>
    <p:sldId id="280" r:id="rId20"/>
    <p:sldId id="281" r:id="rId21"/>
    <p:sldId id="282" r:id="rId22"/>
    <p:sldId id="278" r:id="rId23"/>
    <p:sldId id="291" r:id="rId24"/>
    <p:sldId id="285" r:id="rId25"/>
    <p:sldId id="286" r:id="rId26"/>
    <p:sldId id="287" r:id="rId27"/>
    <p:sldId id="307" r:id="rId28"/>
    <p:sldId id="290" r:id="rId29"/>
    <p:sldId id="295" r:id="rId30"/>
    <p:sldId id="324" r:id="rId31"/>
    <p:sldId id="322" r:id="rId32"/>
    <p:sldId id="277" r:id="rId33"/>
    <p:sldId id="310" r:id="rId34"/>
    <p:sldId id="311" r:id="rId35"/>
    <p:sldId id="326" r:id="rId36"/>
    <p:sldId id="325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7" r:id="rId48"/>
    <p:sldId id="309" r:id="rId49"/>
    <p:sldId id="297" r:id="rId50"/>
    <p:sldId id="292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8525" autoAdjust="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82DC-03BB-4DA5-8FDD-921109285244}" type="datetimeFigureOut">
              <a:rPr lang="fr-FR" smtClean="0"/>
              <a:t>20/02/2017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861D-83A5-4B09-9317-6C9EE4A8F6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3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4A9C-97F0-421E-BA4F-D67C6EA9E76C}" type="datetimeFigureOut">
              <a:rPr lang="fr-FR" smtClean="0"/>
              <a:t>20/02/2017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C029-268C-41B7-93F7-272C3F336A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6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Augmenter la taille (réelle</a:t>
            </a:r>
            <a:r>
              <a:rPr lang="fr-FR" baseline="0" dirty="0"/>
              <a:t> ou virtuelle) </a:t>
            </a:r>
            <a:r>
              <a:rPr lang="fr-FR" dirty="0"/>
              <a:t>de la zone</a:t>
            </a:r>
            <a:r>
              <a:rPr lang="fr-FR" baseline="0" dirty="0"/>
              <a:t> cliquable 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Les éléments cliquables doivent être proches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3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https://www.etsy.com/fr/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noms sur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Etsy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publics, mais facultatifs.) </a:t>
            </a:r>
          </a:p>
          <a:p>
            <a:r>
              <a:rPr lang="fr-FR" dirty="0"/>
              <a:t>https://twitter.com/signup</a:t>
            </a:r>
          </a:p>
          <a:p>
            <a:r>
              <a:rPr lang="fr-FR" dirty="0"/>
              <a:t>Supprimer un</a:t>
            </a:r>
            <a:r>
              <a:rPr lang="fr-FR" baseline="0" dirty="0"/>
              <a:t> repo </a:t>
            </a:r>
            <a:r>
              <a:rPr lang="fr-FR" baseline="0" dirty="0" err="1"/>
              <a:t>github</a:t>
            </a:r>
            <a:r>
              <a:rPr lang="fr-FR" baseline="0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https://mobile.free.fr/moncompte/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53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https://www.cfe.urssaf.fr/saisiepl/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https://translate.google.fr/?hl=fr#en/fr/toto (Suggérer</a:t>
            </a:r>
            <a:r>
              <a:rPr lang="fr-FR" baseline="0" dirty="0"/>
              <a:t> une modification)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63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Mémoire de travail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Hick</a:t>
            </a:r>
            <a:r>
              <a:rPr lang="fr-FR" baseline="0" dirty="0"/>
              <a:t> : D’abord choisir, plus cliquer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70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http://www.asos.fr/asos/asos-bonnet-style-marin-noir/prd/5178934?iid=5178934&amp;clr=Noir&amp;cid=4210&amp;pgesize=36&amp;pge=0&amp;totalstyles=1457&amp;gridsize=3&amp;gridrow=1&amp;gridcolumn=3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6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https://www.zalando.fr/adidas-originals-gazelle-baskets-basses-ad112b0h9-k13.html</a:t>
            </a:r>
          </a:p>
          <a:p>
            <a:r>
              <a:rPr lang="fr-FR" dirty="0"/>
              <a:t>http://www.meteofrance.com/accueil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30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http://www.pole-emploi.fr/accueil/ + http://www.pole-emploi.fr/candidat/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http://www.bazar-bio.fr/137-peau-normale</a:t>
            </a:r>
          </a:p>
          <a:p>
            <a:r>
              <a:rPr lang="fr-FR" dirty="0"/>
              <a:t>http://www.colette.fr/design/bougies/colette.html?___SID=U (design</a:t>
            </a:r>
            <a:r>
              <a:rPr lang="fr-FR" baseline="0" dirty="0"/>
              <a:t> + senteurs)</a:t>
            </a:r>
          </a:p>
          <a:p>
            <a:r>
              <a:rPr lang="fr-FR" baseline="0" dirty="0"/>
              <a:t>--</a:t>
            </a:r>
          </a:p>
          <a:p>
            <a:r>
              <a:rPr lang="fr-FR" baseline="0" dirty="0"/>
              <a:t>Google.com </a:t>
            </a:r>
          </a:p>
          <a:p>
            <a:r>
              <a:rPr lang="fr-FR" baseline="0" dirty="0"/>
              <a:t>https://www.amazon.fr/gp/cart/view.html/ref=nav_cart</a:t>
            </a:r>
          </a:p>
          <a:p>
            <a:r>
              <a:rPr lang="fr-FR" baseline="0" dirty="0"/>
              <a:t>http://www.booking.com/hotel/fr/villabeaumarchais_paris.fr.html?aid=397596;label=gog235jc-index-fr-XX-XX-unspec-fr-com-L%3Afr-O%3AwindowsSnt-B%3Achrome-N%3AXX-S%3Abo-U%3Ac;sid=37eacc0ed787ad61b587e3ec91d7b591;checkin=2017-02-20;checkout=2017-02-21;dotd_fb=1;promo=51974&amp;#tab-main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3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http://www.gudrunsjoden.com/fr (recherche)</a:t>
            </a:r>
          </a:p>
          <a:p>
            <a:r>
              <a:rPr lang="fr-FR" dirty="0"/>
              <a:t>https://www.spartoo.com/securelogin.php?from=compte (icones)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https://www.unebeauty.com/fr/</a:t>
            </a:r>
          </a:p>
          <a:p>
            <a:r>
              <a:rPr lang="fr-FR" dirty="0"/>
              <a:t>http://www.asos.fr/asos/asos-sweat-a-capuche-oversize-avec-ourlet-effet-chemise/prd/6951847?iid=6951847&amp;clr=Grischin%C3%A9&amp;cid=12418&amp;pgesize=36&amp;pge=0&amp;totalstyles=892&amp;gridsize=3&amp;gridrow=1&amp;gridcolumn=1 (acheter le look)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7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1AA-BF05-477F-A770-8B89FAEAA0EB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45BD-B832-438F-9794-86FAF9DC2027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AFCD-D2AD-4C91-98A9-FDB209680D66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FAA0-3FF9-44B3-94D9-03C8A2166C7C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EEA7-6558-41EF-B7C6-A91CF4B2286A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BD85-82ED-49EB-9DBD-BBC9E8C9DC12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3C1E-317A-4984-805E-B749D7F4E950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1179-F36C-45FB-BF05-576CE598AD5E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859-5120-490F-BA2B-6A7031AEA6DD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1F3-CCCF-41BE-864F-0425C3139438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91C2-3901-4AF2-98EE-931409B84DE2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99F7-1BBE-4C5A-B359-D36F51D55589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AB36-E70B-469E-8F5C-D9AD08E30B0A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622A-D58B-4801-8726-8C0FD6F327E4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B801-3F5D-4EDE-9F8F-05444B27E639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FA0D-8875-4F6E-B2AF-6B2DC58E689B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36F1-5119-432B-981E-A4608E8F11A2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BA0AB9-1CC9-4CD0-B75C-4EB130BF7AED}" type="datetime1">
              <a:rPr lang="en-US" smtClean="0"/>
              <a:t>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2100942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web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0522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2017</a:t>
            </a:r>
          </a:p>
          <a:p>
            <a:pPr algn="ctr"/>
            <a:r>
              <a:rPr lang="fr-FR" sz="1200" i="1" cap="none" dirty="0"/>
              <a:t>alexis.ducerf@deercoders.com</a:t>
            </a:r>
          </a:p>
        </p:txBody>
      </p:sp>
      <p:sp>
        <p:nvSpPr>
          <p:cNvPr id="4" name="AutoShape 2" descr="Résultat de recherche d'images pour &quot;php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Résultat de recherche d'images pour &quot;ergonomie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52" y="534809"/>
            <a:ext cx="5508864" cy="36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266" name="Picture 2" descr="http://blog.wecoprod.com/content/images/2015/01/xloi-01.png.pagespeed.ic.f2JV8xiBl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451" y="2434007"/>
            <a:ext cx="6495847" cy="25995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bonne forme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former deux bonnes images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continuité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ne former qu’une seule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290" name="Picture 2" descr="http://blog.wecoprod.com/content/images/2015/01/xloi-02.png.pagespeed.ic.kjh_vGMmb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347838"/>
            <a:ext cx="6805749" cy="2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proximité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forme trois groupes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2" name="Picture 4" descr="http://blog.wecoprod.com/content/images/2015/01/xloi-03.png.pagespeed.ic.s8MZtTk8G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6" y="2170175"/>
            <a:ext cx="5630546" cy="22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similitude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place ensemble les éléments qui ont la même forme/couleur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38" name="Picture 2" descr="http://blog.wecoprod.com/content/images/2015/01/xloi-04.png.pagespeed.ic.itEZFed2F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180189"/>
            <a:ext cx="6241053" cy="24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destin commun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Les parties en mouvement ayant la même trajectoire sont perçus comme faisant partie de la même forme.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98" y="2076562"/>
            <a:ext cx="6303003" cy="2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clôture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Notre cerveau tente de fermer la forme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6" name="Picture 2" descr="http://blog.wecoprod.com/content/images/2015/01/xloi-06.png.pagespeed.ic.tHUzJ4n6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59" y="2170175"/>
            <a:ext cx="7192985" cy="28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Chercher dans des logos ou des parties de site des applications de ces différentes applications. </a:t>
            </a:r>
          </a:p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Trouver un exemples où la connaissance de ces règles permettent de déterminer un axe d’amélioration pour l’UX. 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Dès maintenant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L’ergonomie ne doit pas se réfléchir à la fin du projet </a:t>
            </a:r>
          </a:p>
          <a:p>
            <a:endParaRPr lang="fr-FR" dirty="0"/>
          </a:p>
          <a:p>
            <a:r>
              <a:rPr lang="fr-FR" dirty="0"/>
              <a:t>Faire une analyse des concurrents en amont</a:t>
            </a:r>
          </a:p>
          <a:p>
            <a:endParaRPr lang="fr-FR" dirty="0"/>
          </a:p>
          <a:p>
            <a:r>
              <a:rPr lang="fr-FR" dirty="0"/>
              <a:t>Privilégier des zonings , </a:t>
            </a:r>
            <a:r>
              <a:rPr lang="fr-FR" dirty="0" err="1"/>
              <a:t>wireframes</a:t>
            </a:r>
            <a:r>
              <a:rPr lang="fr-FR" dirty="0"/>
              <a:t> et </a:t>
            </a:r>
            <a:r>
              <a:rPr lang="fr-FR" dirty="0" err="1"/>
              <a:t>mockup</a:t>
            </a:r>
            <a:r>
              <a:rPr lang="fr-FR" dirty="0"/>
              <a:t> en début de projet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124" name="Picture 4" descr="Résultat de recherche d'images pour &quot;zoning site intern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02" y="1432877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délimite seulement les zones de notre projet </a:t>
            </a:r>
          </a:p>
        </p:txBody>
      </p:sp>
    </p:spTree>
    <p:extLst>
      <p:ext uri="{BB962C8B-B14F-4D97-AF65-F5344CB8AC3E}">
        <p14:creationId xmlns:p14="http://schemas.microsoft.com/office/powerpoint/2010/main" val="1493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Wireframes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utilise le zoning pour placer nos différents éléments</a:t>
            </a:r>
          </a:p>
        </p:txBody>
      </p:sp>
      <p:pic>
        <p:nvPicPr>
          <p:cNvPr id="6146" name="Picture 2" descr="Résultat de recherche d'images pour &quot;wireframe websi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36" y="1308474"/>
            <a:ext cx="8629504" cy="40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DAS ?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what obama whatever shrug q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2337934"/>
            <a:ext cx="3282268" cy="29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C’est la phase final, la mise en place de la maquette</a:t>
            </a:r>
          </a:p>
        </p:txBody>
      </p:sp>
      <p:pic>
        <p:nvPicPr>
          <p:cNvPr id="7170" name="Picture 2" descr="Résultat de recherche d'images pour &quot;mockup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6" y="1254034"/>
            <a:ext cx="5092272" cy="3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marché (prix, diffusion, bonus, parts de marché, supports, équipe …) dans un tableur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design (UI + UX) dans un tableur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zoning + </a:t>
            </a:r>
            <a:r>
              <a:rPr lang="fr-FR" dirty="0" err="1"/>
              <a:t>wireframe</a:t>
            </a:r>
            <a:r>
              <a:rPr lang="fr-FR" dirty="0"/>
              <a:t> de la </a:t>
            </a:r>
            <a:r>
              <a:rPr lang="fr-FR" dirty="0" err="1"/>
              <a:t>homepage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règles des 3 clics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ne pas prendre à la lettre </a:t>
            </a:r>
          </a:p>
          <a:p>
            <a:endParaRPr lang="fr-FR" dirty="0"/>
          </a:p>
          <a:p>
            <a:r>
              <a:rPr lang="fr-FR" dirty="0"/>
              <a:t>Limiter le parcours client </a:t>
            </a:r>
          </a:p>
          <a:p>
            <a:endParaRPr lang="fr-FR" dirty="0"/>
          </a:p>
          <a:p>
            <a:r>
              <a:rPr lang="fr-FR" dirty="0"/>
              <a:t>Limiter la </a:t>
            </a:r>
            <a:r>
              <a:rPr lang="fr-FR" dirty="0" err="1"/>
              <a:t>compléxité</a:t>
            </a:r>
            <a:r>
              <a:rPr lang="fr-FR" dirty="0"/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Ludification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fait de transformer une tâche anodine en jeu.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Principe de récompense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Collecte de points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Échanges entre joueurs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3788229"/>
            <a:ext cx="8946541" cy="24601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 la cible est proche et </a:t>
            </a:r>
            <a:r>
              <a:rPr lang="fr-FR" sz="9600" dirty="0"/>
              <a:t>grande </a:t>
            </a:r>
            <a:r>
              <a:rPr lang="fr-FR" dirty="0"/>
              <a:t>et plus  vite l’utilisateur pourra cliquer dessus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17410" name="Picture 2" descr="Résultat de recherche d'images pour &quot;loi de fit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6" y="1307041"/>
            <a:ext cx="4166417" cy="27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d’affordance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286250"/>
            <a:ext cx="8946541" cy="19621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L’action est suggéré par les caractéristiques d’un objet.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Attention aux affordances erronées (l’utilisateur pense pouvoir cliquer)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8434" name="Picture 2" descr="Résultat de recherche d'images pour &quot;afford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07" y="1456531"/>
            <a:ext cx="3841750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nombre de Miller /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Hick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090332"/>
          </a:xfrm>
        </p:spPr>
        <p:txBody>
          <a:bodyPr/>
          <a:lstStyle/>
          <a:p>
            <a:r>
              <a:rPr lang="fr-FR" dirty="0"/>
              <a:t>La grande question sur la vie, l'univers et le reste est 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315325" y="205291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( +/- 2) !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03312" y="3024469"/>
            <a:ext cx="8946541" cy="109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La loi de </a:t>
            </a:r>
            <a:r>
              <a:rPr lang="fr-FR" dirty="0" err="1"/>
              <a:t>Hick</a:t>
            </a:r>
            <a:r>
              <a:rPr lang="fr-FR" dirty="0"/>
              <a:t> nous dit que plus il y a de choix, plus l’utilisateur prendre de temps à décider. De plus, il est préférable d’avoir un seul groupe d’élément plutôt que plusieurs petits.  </a:t>
            </a:r>
          </a:p>
        </p:txBody>
      </p:sp>
    </p:spTree>
    <p:extLst>
      <p:ext uri="{BB962C8B-B14F-4D97-AF65-F5344CB8AC3E}">
        <p14:creationId xmlns:p14="http://schemas.microsoft.com/office/powerpoint/2010/main" val="25422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525" y="4933949"/>
            <a:ext cx="10477499" cy="1314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Transformer ce formulaire grâce aux règles vues précédemment.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10" y="1628582"/>
            <a:ext cx="5725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d’utilisateurs en groupe </a:t>
            </a:r>
          </a:p>
          <a:p>
            <a:endParaRPr lang="fr-FR" dirty="0"/>
          </a:p>
          <a:p>
            <a:r>
              <a:rPr lang="fr-FR" dirty="0"/>
              <a:t>Il n’est pas comparable à un test utilisateur qui sera fait seulement avec une personne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769269"/>
            <a:ext cx="4762500" cy="23812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769269"/>
            <a:ext cx="4762500" cy="2381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9700" y="4676775"/>
            <a:ext cx="978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Créer des profils pour juger de l’utilisation du site pour des personnes différentes.</a:t>
            </a:r>
          </a:p>
        </p:txBody>
      </p:sp>
    </p:spTree>
    <p:extLst>
      <p:ext uri="{BB962C8B-B14F-4D97-AF65-F5344CB8AC3E}">
        <p14:creationId xmlns:p14="http://schemas.microsoft.com/office/powerpoint/2010/main" val="34933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L’ergonomie est partout ! L’ergonomie a pour objectif d’adapter tous ces objets afin de vous faciliter la vie.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Résultat de recherche d'images pour &quot;ergonomi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295729"/>
            <a:ext cx="2443913" cy="4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voitu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7" y="1611972"/>
            <a:ext cx="4620203" cy="23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souri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1531671"/>
            <a:ext cx="3710605" cy="2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Avantage des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46112" y="1438276"/>
            <a:ext cx="9403742" cy="4810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Se pencher sur sa cible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Humaniser la cible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Donner des objectifs à la cible </a:t>
            </a:r>
          </a:p>
        </p:txBody>
      </p:sp>
    </p:spTree>
    <p:extLst>
      <p:ext uri="{BB962C8B-B14F-4D97-AF65-F5344CB8AC3E}">
        <p14:creationId xmlns:p14="http://schemas.microsoft.com/office/powerpoint/2010/main" val="40680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trois </a:t>
            </a:r>
            <a:r>
              <a:rPr lang="fr-FR" dirty="0" err="1"/>
              <a:t>personas</a:t>
            </a:r>
            <a:r>
              <a:rPr lang="fr-FR" dirty="0"/>
              <a:t> pour notre site en essayant d’imaginer le maximum d’informations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9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Organiser son site de façon logique (par exemple trier les éléments par catégories) </a:t>
            </a:r>
          </a:p>
          <a:p>
            <a:endParaRPr lang="fr-FR" dirty="0"/>
          </a:p>
          <a:p>
            <a:r>
              <a:rPr lang="fr-FR" dirty="0"/>
              <a:t>Optimiser les menus </a:t>
            </a:r>
          </a:p>
          <a:p>
            <a:endParaRPr lang="fr-FR" dirty="0"/>
          </a:p>
          <a:p>
            <a:r>
              <a:rPr lang="fr-FR" dirty="0"/>
              <a:t>Privilégier des liens transversaux pour aider l’utilisateurs dans sa navigations entre les différentes pages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Éviter d’afficher trop d’informations </a:t>
            </a:r>
          </a:p>
          <a:p>
            <a:endParaRPr lang="fr-FR" dirty="0"/>
          </a:p>
          <a:p>
            <a:r>
              <a:rPr lang="fr-FR" dirty="0"/>
              <a:t>Réduire la quantité de mots sur les pages </a:t>
            </a:r>
          </a:p>
          <a:p>
            <a:endParaRPr lang="fr-FR" dirty="0"/>
          </a:p>
          <a:p>
            <a:r>
              <a:rPr lang="fr-FR" dirty="0"/>
              <a:t>N’afficher que les principaux éléments de la navigation </a:t>
            </a:r>
          </a:p>
          <a:p>
            <a:endParaRPr lang="fr-FR" dirty="0"/>
          </a:p>
          <a:p>
            <a:r>
              <a:rPr lang="fr-FR" dirty="0"/>
              <a:t>Afficher les éléments optionnels seulement si nécessaire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Privilégier un fond uni et éviter les images de fond </a:t>
            </a:r>
          </a:p>
          <a:p>
            <a:endParaRPr lang="fr-FR" dirty="0"/>
          </a:p>
          <a:p>
            <a:r>
              <a:rPr lang="fr-FR" dirty="0"/>
              <a:t>Limiter les animations et ne pas faire d’animations simultanées</a:t>
            </a:r>
          </a:p>
          <a:p>
            <a:endParaRPr lang="fr-FR" dirty="0"/>
          </a:p>
          <a:p>
            <a:r>
              <a:rPr lang="fr-FR" dirty="0"/>
              <a:t>Utiliser le remplacement d’informations au clic ou au survol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7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LDLC souhaite augmenter son taux d’inscription, elle vous propose de revoir son formulaire </a:t>
            </a:r>
            <a:r>
              <a:rPr lang="fr-FR" i="1" dirty="0"/>
              <a:t>via </a:t>
            </a:r>
            <a:r>
              <a:rPr lang="fr-FR" dirty="0"/>
              <a:t>des </a:t>
            </a:r>
            <a:r>
              <a:rPr lang="fr-FR" dirty="0" err="1"/>
              <a:t>wireframes</a:t>
            </a:r>
            <a:r>
              <a:rPr lang="fr-FR" dirty="0"/>
              <a:t>. Elle souhaiterait avoir au moins 2 propositions différentes.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https://secure.ldlc.com/Account/LoginPage.aspx?action=new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8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Cohérence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995768"/>
            <a:ext cx="8946541" cy="4195481"/>
          </a:xfrm>
        </p:spPr>
        <p:txBody>
          <a:bodyPr/>
          <a:lstStyle/>
          <a:p>
            <a:r>
              <a:rPr lang="fr-FR" dirty="0"/>
              <a:t>Conserver toujours la même navigation </a:t>
            </a:r>
          </a:p>
          <a:p>
            <a:endParaRPr lang="fr-FR" dirty="0"/>
          </a:p>
          <a:p>
            <a:r>
              <a:rPr lang="fr-FR" dirty="0"/>
              <a:t>Conserver les mêmes termes (par exemple : panier et/ou commande)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&gt; 80% = standard / &gt; 50% - 79% = convention </a:t>
            </a:r>
          </a:p>
          <a:p>
            <a:endParaRPr lang="fr-FR" dirty="0"/>
          </a:p>
          <a:p>
            <a:r>
              <a:rPr lang="fr-FR" dirty="0"/>
              <a:t>« Je préfère ce que je connais »</a:t>
            </a:r>
          </a:p>
          <a:p>
            <a:endParaRPr lang="fr-FR" dirty="0"/>
          </a:p>
          <a:p>
            <a:r>
              <a:rPr lang="fr-FR" dirty="0"/>
              <a:t>Respecter les conventions de placement (barre de recherche, navigation) </a:t>
            </a:r>
          </a:p>
          <a:p>
            <a:endParaRPr lang="fr-FR" dirty="0"/>
          </a:p>
          <a:p>
            <a:r>
              <a:rPr lang="fr-FR" dirty="0"/>
              <a:t>Convention de nommages (Accueil / Panier …)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toujours informer l’utilisateur sur sa localisation (couleurs sur menu, fil d’Ariane …) </a:t>
            </a:r>
          </a:p>
          <a:p>
            <a:endParaRPr lang="fr-FR" dirty="0"/>
          </a:p>
          <a:p>
            <a:r>
              <a:rPr lang="fr-FR" dirty="0"/>
              <a:t>Donner de l’information ponctuelle (lien déjà visité, survol de lien …)</a:t>
            </a:r>
          </a:p>
          <a:p>
            <a:endParaRPr lang="fr-FR" dirty="0"/>
          </a:p>
          <a:p>
            <a:r>
              <a:rPr lang="fr-FR" dirty="0"/>
              <a:t>L’information peut aussi servir pour le stress marketing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5876"/>
              </p:ext>
            </p:extLst>
          </p:nvPr>
        </p:nvGraphicFramePr>
        <p:xfrm>
          <a:off x="801186" y="1155095"/>
          <a:ext cx="91527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6355">
                  <a:extLst>
                    <a:ext uri="{9D8B030D-6E8A-4147-A177-3AD203B41FA5}">
                      <a16:colId xmlns:a16="http://schemas.microsoft.com/office/drawing/2014/main" val="3964352002"/>
                    </a:ext>
                  </a:extLst>
                </a:gridCol>
                <a:gridCol w="4576355">
                  <a:extLst>
                    <a:ext uri="{9D8B030D-6E8A-4147-A177-3AD203B41FA5}">
                      <a16:colId xmlns:a16="http://schemas.microsoft.com/office/drawing/2014/main" val="330719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Utilisabilité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Répondre à un besoin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Faciliter</a:t>
                      </a:r>
                      <a:r>
                        <a:rPr lang="fr-FR" baseline="0" dirty="0"/>
                        <a:t> la satisfaction du besoin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740651"/>
                  </a:ext>
                </a:extLst>
              </a:tr>
            </a:tbl>
          </a:graphicData>
        </a:graphic>
      </p:graphicFrame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409440" y="1689461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6600" dirty="0">
                <a:solidFill>
                  <a:schemeClr val="accent1"/>
                </a:solidFill>
              </a:rPr>
              <a:t>=</a:t>
            </a:r>
            <a:endParaRPr lang="fr-FR" sz="1150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happy happy new year joy how i met your mother champag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43" y="3762742"/>
            <a:ext cx="2631259" cy="26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0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Compréhension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parfois utile de privilégier des icônes pour améliorer la compréhension </a:t>
            </a:r>
          </a:p>
          <a:p>
            <a:endParaRPr lang="fr-FR" dirty="0"/>
          </a:p>
          <a:p>
            <a:r>
              <a:rPr lang="fr-FR" dirty="0"/>
              <a:t>Les symboles et codes doivent être clairs </a:t>
            </a:r>
          </a:p>
          <a:p>
            <a:endParaRPr lang="fr-FR" dirty="0"/>
          </a:p>
          <a:p>
            <a:r>
              <a:rPr lang="fr-FR" dirty="0"/>
              <a:t>Évitez les métaphores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362076"/>
            <a:ext cx="8946541" cy="4886324"/>
          </a:xfrm>
        </p:spPr>
        <p:txBody>
          <a:bodyPr>
            <a:normAutofit fontScale="92500"/>
          </a:bodyPr>
          <a:lstStyle/>
          <a:p>
            <a:r>
              <a:rPr lang="fr-FR" dirty="0"/>
              <a:t>Il faut toujours guider l’utilisateur dans sa navigation, par exemple grâce à des flèches. </a:t>
            </a:r>
          </a:p>
          <a:p>
            <a:endParaRPr lang="fr-FR" dirty="0"/>
          </a:p>
          <a:p>
            <a:r>
              <a:rPr lang="fr-FR" dirty="0"/>
              <a:t>Vous pouvez utiliser les principes d’affordances pour accompagner l’utilisateur (voir les éléments cliquables …). </a:t>
            </a:r>
          </a:p>
          <a:p>
            <a:endParaRPr lang="fr-FR" dirty="0"/>
          </a:p>
          <a:p>
            <a:r>
              <a:rPr lang="fr-FR" dirty="0"/>
              <a:t>Privilégiez des phrases à l’infinitif ou à l’impératif pour préciser la présence d’une action. </a:t>
            </a:r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prémachez</a:t>
            </a:r>
            <a:r>
              <a:rPr lang="fr-FR" dirty="0"/>
              <a:t> » le travail de l’utilisateur (heure avec </a:t>
            </a:r>
            <a:r>
              <a:rPr lang="fr-FR" dirty="0" err="1"/>
              <a:t>google</a:t>
            </a:r>
            <a:r>
              <a:rPr lang="fr-FR" dirty="0"/>
              <a:t> </a:t>
            </a:r>
            <a:r>
              <a:rPr lang="fr-FR" dirty="0" err="1"/>
              <a:t>calendar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Fournissez de l’aide explicite en proposant des produits (par exemple un barrette de RAM pour aller avec la carte-mère).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Optimisez vos formulaires pour qu’ils préviennent des erreurs (champs obligatoires) </a:t>
            </a:r>
          </a:p>
          <a:p>
            <a:endParaRPr lang="fr-FR" dirty="0"/>
          </a:p>
          <a:p>
            <a:r>
              <a:rPr lang="fr-FR" dirty="0"/>
              <a:t>Ajouter des libellés pour les cas spécifiques </a:t>
            </a:r>
          </a:p>
          <a:p>
            <a:endParaRPr lang="fr-FR" dirty="0"/>
          </a:p>
          <a:p>
            <a:r>
              <a:rPr lang="fr-FR" dirty="0"/>
              <a:t>Demander une confirmation pour les actions risqués</a:t>
            </a:r>
          </a:p>
          <a:p>
            <a:endParaRPr lang="fr-FR" dirty="0"/>
          </a:p>
          <a:p>
            <a:r>
              <a:rPr lang="fr-FR" dirty="0"/>
              <a:t>Créer une page 404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offrir à l’utilisateur des outils pour gagner en rapidité </a:t>
            </a:r>
          </a:p>
          <a:p>
            <a:endParaRPr lang="fr-FR" dirty="0"/>
          </a:p>
          <a:p>
            <a:r>
              <a:rPr lang="fr-FR" dirty="0"/>
              <a:t>L’utilisation des raccourcis clavier (</a:t>
            </a:r>
            <a:r>
              <a:rPr lang="fr-FR" dirty="0" err="1"/>
              <a:t>google</a:t>
            </a:r>
            <a:r>
              <a:rPr lang="fr-FR" dirty="0"/>
              <a:t> document) </a:t>
            </a:r>
          </a:p>
          <a:p>
            <a:endParaRPr lang="fr-FR" dirty="0"/>
          </a:p>
          <a:p>
            <a:r>
              <a:rPr lang="fr-FR" dirty="0"/>
              <a:t>Relancer une commande déjà livrée </a:t>
            </a:r>
          </a:p>
          <a:p>
            <a:endParaRPr lang="fr-FR" dirty="0"/>
          </a:p>
          <a:p>
            <a:r>
              <a:rPr lang="fr-FR" dirty="0"/>
              <a:t>Prédiction de mots (</a:t>
            </a:r>
            <a:r>
              <a:rPr lang="fr-FR" dirty="0" err="1"/>
              <a:t>google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Éviter de faire « cliquer » du texte à l’utilisateur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Liberté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</a:t>
            </a:r>
            <a:r>
              <a:rPr lang="fr-FR" dirty="0" err="1"/>
              <a:t>scrolljacking</a:t>
            </a:r>
            <a:r>
              <a:rPr lang="fr-FR" dirty="0"/>
              <a:t> ! Éviter les actions au scroll.</a:t>
            </a:r>
          </a:p>
          <a:p>
            <a:endParaRPr lang="fr-FR" dirty="0"/>
          </a:p>
          <a:p>
            <a:r>
              <a:rPr lang="fr-FR" dirty="0"/>
              <a:t>Ne pas ajouter d’éléments à l’utilisateur sans son accord (par exemple une assurance au panier )</a:t>
            </a:r>
          </a:p>
          <a:p>
            <a:endParaRPr lang="fr-FR" dirty="0"/>
          </a:p>
          <a:p>
            <a:r>
              <a:rPr lang="fr-FR" dirty="0"/>
              <a:t>Évitez l’affichage de pop-ups spontanées et de sons. </a:t>
            </a:r>
          </a:p>
          <a:p>
            <a:endParaRPr lang="fr-FR" dirty="0"/>
          </a:p>
          <a:p>
            <a:r>
              <a:rPr lang="fr-FR" dirty="0"/>
              <a:t>N’envoyez pas l’utilisateur sur une autre page sans son accord (</a:t>
            </a:r>
            <a:r>
              <a:rPr lang="fr-FR" dirty="0" err="1"/>
              <a:t>play</a:t>
            </a:r>
            <a:r>
              <a:rPr lang="fr-FR" dirty="0"/>
              <a:t> store par exemple)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flash </a:t>
            </a:r>
          </a:p>
          <a:p>
            <a:endParaRPr lang="fr-FR" dirty="0"/>
          </a:p>
          <a:p>
            <a:r>
              <a:rPr lang="fr-FR" dirty="0"/>
              <a:t>Ne pas forcer de résolution, privilégier du responsive </a:t>
            </a:r>
          </a:p>
          <a:p>
            <a:endParaRPr lang="fr-FR" dirty="0"/>
          </a:p>
          <a:p>
            <a:r>
              <a:rPr lang="fr-FR" dirty="0"/>
              <a:t>Utilisez les normes ARIA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Possibilité d’avoir une aide rapide (chat, support) </a:t>
            </a:r>
          </a:p>
          <a:p>
            <a:endParaRPr lang="fr-FR" dirty="0"/>
          </a:p>
          <a:p>
            <a:r>
              <a:rPr lang="fr-FR" dirty="0"/>
              <a:t>Possibilité de désinscription à une newsletter</a:t>
            </a:r>
          </a:p>
          <a:p>
            <a:endParaRPr lang="fr-FR" dirty="0"/>
          </a:p>
          <a:p>
            <a:r>
              <a:rPr lang="fr-FR" dirty="0"/>
              <a:t>Permettre la prévisualisation du produit fini </a:t>
            </a:r>
          </a:p>
          <a:p>
            <a:endParaRPr lang="fr-FR" dirty="0"/>
          </a:p>
          <a:p>
            <a:r>
              <a:rPr lang="fr-FR" dirty="0"/>
              <a:t>Permettre à l’utilisateur d’intervenir pour modifier le produit (</a:t>
            </a:r>
            <a:r>
              <a:rPr lang="fr-FR" dirty="0" err="1"/>
              <a:t>google</a:t>
            </a:r>
            <a:r>
              <a:rPr lang="fr-FR" dirty="0"/>
              <a:t> translate)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La société crus-classes, se rend compte d’un taux de rebond trop excessif et vous demande votre aide pour comprendre pourquoi.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http://www.crus-classes.com/</a:t>
            </a:r>
          </a:p>
        </p:txBody>
      </p:sp>
    </p:spTree>
    <p:extLst>
      <p:ext uri="{BB962C8B-B14F-4D97-AF65-F5344CB8AC3E}">
        <p14:creationId xmlns:p14="http://schemas.microsoft.com/office/powerpoint/2010/main" val="21761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A/B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deux versions du sites (avec des petites modifications) pour visualiser la conversion.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653280" y="1888226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9600" dirty="0">
                <a:solidFill>
                  <a:schemeClr val="accent1"/>
                </a:solidFill>
              </a:rPr>
              <a:t>=</a:t>
            </a:r>
            <a:endParaRPr lang="fr-FR" sz="80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14041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72180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Ergonomie</a:t>
            </a:r>
          </a:p>
        </p:txBody>
      </p:sp>
      <p:pic>
        <p:nvPicPr>
          <p:cNvPr id="8194" name="Picture 2" descr="Trey Songz love heart valentine valentine's d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48" y="3396342"/>
            <a:ext cx="3946145" cy="22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12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 de cartes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328160"/>
            <a:ext cx="8946541" cy="1920239"/>
          </a:xfrm>
        </p:spPr>
        <p:txBody>
          <a:bodyPr/>
          <a:lstStyle/>
          <a:p>
            <a:r>
              <a:rPr lang="fr-FR" dirty="0"/>
              <a:t>www.optimalworkshop.com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pic>
        <p:nvPicPr>
          <p:cNvPr id="9218" name="Picture 2" descr="http://68.media.tumblr.com/d4d7f4ccbdb94cd153c02688f1319f69/tumblr_n3nb79kcYc1sa11jc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82" y="133927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594"/>
            <a:ext cx="8946541" cy="1275805"/>
          </a:xfrm>
        </p:spPr>
        <p:txBody>
          <a:bodyPr>
            <a:normAutofit/>
          </a:bodyPr>
          <a:lstStyle/>
          <a:p>
            <a:r>
              <a:rPr lang="fr-FR" dirty="0"/>
              <a:t>doisjeutiliser.fr</a:t>
            </a:r>
          </a:p>
          <a:p>
            <a:r>
              <a:rPr lang="fr-FR" dirty="0"/>
              <a:t>ux-fr.com</a:t>
            </a:r>
          </a:p>
          <a:p>
            <a:r>
              <a:rPr lang="fr-FR" dirty="0"/>
              <a:t>uxchecklist.github.io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42" name="Picture 2" descr="bryan cranston mic d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41" y="679572"/>
            <a:ext cx="6020282" cy="34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0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principes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458" name="Picture 2" descr="modèle UX Hassenzah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1281066"/>
            <a:ext cx="6270662" cy="42954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d’Hassenzahl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de </a:t>
            </a:r>
            <a:r>
              <a:rPr lang="fr-F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Mahlk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8</a:t>
            </a:fld>
            <a:endParaRPr lang="en-US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14" y="1423640"/>
            <a:ext cx="641684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70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théories de la Gestalt (1910)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89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1259</Words>
  <Application>Microsoft Office PowerPoint</Application>
  <PresentationFormat>Grand écran</PresentationFormat>
  <Paragraphs>300</Paragraphs>
  <Slides>51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Wingdings</vt:lpstr>
      <vt:lpstr>Wingdings 3</vt:lpstr>
      <vt:lpstr>Ion</vt:lpstr>
      <vt:lpstr>Ergonomie web</vt:lpstr>
      <vt:lpstr>WAS IST DAS ? </vt:lpstr>
      <vt:lpstr>Présentation PowerPoint</vt:lpstr>
      <vt:lpstr>Présentation PowerPoint</vt:lpstr>
      <vt:lpstr>Présentation PowerPoint</vt:lpstr>
      <vt:lpstr>Quelques principes</vt:lpstr>
      <vt:lpstr>Modèle d’Hassenzahl</vt:lpstr>
      <vt:lpstr>Modèle de Mahlk</vt:lpstr>
      <vt:lpstr>Les théories de la Gestalt (1910)</vt:lpstr>
      <vt:lpstr>Loi de la bonne forme </vt:lpstr>
      <vt:lpstr>Loi de la continuité  </vt:lpstr>
      <vt:lpstr>Loi de la proximité</vt:lpstr>
      <vt:lpstr>Loi de la similitude</vt:lpstr>
      <vt:lpstr>Loi de destin commun</vt:lpstr>
      <vt:lpstr>Loi de la clôture</vt:lpstr>
      <vt:lpstr>Travaux pratiques </vt:lpstr>
      <vt:lpstr>Dès maintenant</vt:lpstr>
      <vt:lpstr>Zoning</vt:lpstr>
      <vt:lpstr>Wireframes </vt:lpstr>
      <vt:lpstr>Mockup </vt:lpstr>
      <vt:lpstr>Travaux pratiques </vt:lpstr>
      <vt:lpstr>La règles des 3 clics</vt:lpstr>
      <vt:lpstr>Gamification / Ludification</vt:lpstr>
      <vt:lpstr>La loi de Fitts </vt:lpstr>
      <vt:lpstr>Concept d’affordance</vt:lpstr>
      <vt:lpstr>Le nombre de Miller / loi de Hick</vt:lpstr>
      <vt:lpstr>Travaux pratiques </vt:lpstr>
      <vt:lpstr>Focus group </vt:lpstr>
      <vt:lpstr>Persona</vt:lpstr>
      <vt:lpstr>Avantage des personas</vt:lpstr>
      <vt:lpstr>Travaux pratiques </vt:lpstr>
      <vt:lpstr>Quelques règles</vt:lpstr>
      <vt:lpstr>Architecture</vt:lpstr>
      <vt:lpstr>Organisation</vt:lpstr>
      <vt:lpstr>Organisation</vt:lpstr>
      <vt:lpstr>Travaux pratiques </vt:lpstr>
      <vt:lpstr>Cohérence</vt:lpstr>
      <vt:lpstr>Conventions</vt:lpstr>
      <vt:lpstr>Informations</vt:lpstr>
      <vt:lpstr>Compréhension</vt:lpstr>
      <vt:lpstr>Assistance</vt:lpstr>
      <vt:lpstr>Gestion des erreurs</vt:lpstr>
      <vt:lpstr>Rapidité</vt:lpstr>
      <vt:lpstr>Liberté</vt:lpstr>
      <vt:lpstr>Accessibilité</vt:lpstr>
      <vt:lpstr>Satisfaction utilisateur</vt:lpstr>
      <vt:lpstr>Travaux pratiques </vt:lpstr>
      <vt:lpstr>Tests</vt:lpstr>
      <vt:lpstr>A/B testing </vt:lpstr>
      <vt:lpstr>Tri de cartes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PHP</dc:title>
  <dc:creator>Jenexis</dc:creator>
  <cp:lastModifiedBy>DUCERF Alexis</cp:lastModifiedBy>
  <cp:revision>70</cp:revision>
  <dcterms:created xsi:type="dcterms:W3CDTF">2015-12-06T14:22:03Z</dcterms:created>
  <dcterms:modified xsi:type="dcterms:W3CDTF">2017-02-20T23:19:17Z</dcterms:modified>
</cp:coreProperties>
</file>